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59" r:id="rId4"/>
    <p:sldId id="260" r:id="rId5"/>
    <p:sldId id="261" r:id="rId6"/>
    <p:sldId id="263" r:id="rId7"/>
    <p:sldId id="264" r:id="rId8"/>
    <p:sldId id="265" r:id="rId9"/>
    <p:sldId id="262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77000"/>
  </p:normalViewPr>
  <p:slideViewPr>
    <p:cSldViewPr snapToGrid="0">
      <p:cViewPr>
        <p:scale>
          <a:sx n="88" d="100"/>
          <a:sy n="88" d="100"/>
        </p:scale>
        <p:origin x="15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939D4-628D-FB4C-9D50-4205A236EA91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6150E-2BD7-114D-913C-D8DF13FCD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0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Output examples: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A: </a:t>
            </a:r>
            <a:r>
              <a:rPr lang="en-US" sz="1200" dirty="0"/>
              <a:t>decision track not adequate for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does not match rhinosinusitis criteria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sz="1200" dirty="0"/>
              <a:t>chronic rhinosinusitis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lang="en-US" sz="1200" dirty="0"/>
              <a:t> subacute rhinosinusitis with no need of acute management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150E-2BD7-114D-913C-D8DF13FCD3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52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examples:</a:t>
            </a:r>
          </a:p>
          <a:p>
            <a:endParaRPr lang="en-US" dirty="0"/>
          </a:p>
          <a:p>
            <a:pPr algn="l"/>
            <a:r>
              <a:rPr lang="en-US" dirty="0"/>
              <a:t>K1: </a:t>
            </a:r>
            <a:r>
              <a:rPr lang="en-US" sz="1200" dirty="0"/>
              <a:t>inpatient non-complicated ABRS watchful waiting w/o improvement w/ beta-lactam </a:t>
            </a:r>
            <a:r>
              <a:rPr lang="en-US" sz="1200" dirty="0" err="1"/>
              <a:t>allergyw</a:t>
            </a:r>
            <a:r>
              <a:rPr lang="en-US" sz="1200" dirty="0"/>
              <a:t>/o improvement post initial treatment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L1: </a:t>
            </a:r>
            <a:r>
              <a:rPr lang="en-US" sz="1200" dirty="0"/>
              <a:t>inpatient non-complicated SABRS watchful waiting w/o improvement  w/ beta-lactam allergy w/o improvement post initial treatment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M1: </a:t>
            </a:r>
            <a:r>
              <a:rPr lang="en-US" sz="1200" dirty="0"/>
              <a:t>inpatient non-complicated ABRS watchful waiting w/o improvement w/o beta-lactam allergy w/ improvement post initial treatment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N1: </a:t>
            </a:r>
            <a:r>
              <a:rPr lang="en-US" sz="1200" dirty="0"/>
              <a:t>inpatient non-complicated SABRS watchful waiting w/o improvement w/o beta-lactam allergy w/ improvement post initial treatment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150E-2BD7-114D-913C-D8DF13FCD3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8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examples:</a:t>
            </a:r>
          </a:p>
          <a:p>
            <a:endParaRPr lang="en-US" dirty="0"/>
          </a:p>
          <a:p>
            <a:pPr algn="l"/>
            <a:r>
              <a:rPr lang="en-US" dirty="0"/>
              <a:t>O1: </a:t>
            </a:r>
            <a:r>
              <a:rPr lang="en-US" sz="1200" dirty="0"/>
              <a:t>inpatient non-complicated ABRS watchful waiting w/o improvement w/o beta-lactam allergy w/o improvement post initial treatment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P1: </a:t>
            </a:r>
            <a:r>
              <a:rPr lang="en-US" sz="1200" dirty="0"/>
              <a:t>inpatient non-complicated SABRS watchful waiting w/o improvement w/o </a:t>
            </a:r>
            <a:r>
              <a:rPr lang="en-US" sz="1200"/>
              <a:t>beta-lactam allergy w</a:t>
            </a:r>
            <a:r>
              <a:rPr lang="en-US" sz="1200" dirty="0"/>
              <a:t>/o improvement post initial treatment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150E-2BD7-114D-913C-D8DF13FCD3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9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23554-2AF3-AF13-B622-F619509B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56BDA9-A56C-7748-639D-B2D062DA4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69704B-98DE-C201-D1E6-DBDB2A181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Output examples: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E: </a:t>
            </a:r>
            <a:r>
              <a:rPr lang="en-US" sz="1200" dirty="0"/>
              <a:t>subacute viral rhinosinusitis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acute viral rhinosinusitis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G: </a:t>
            </a:r>
            <a:r>
              <a:rPr lang="en-US" sz="1200" dirty="0"/>
              <a:t>complicated acute bacterial rhinosinusitis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H: complicated subacute bacterial rhinosinusitis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E3DA1-3097-5859-CB3B-15F89F089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150E-2BD7-114D-913C-D8DF13FCD3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9F2A1-A457-22D8-5BB9-456768B2C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87A1F-C4E7-108A-6BFC-9C93A733B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98F33-EA78-7367-C5BB-BB458BE3A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examples:</a:t>
            </a:r>
          </a:p>
          <a:p>
            <a:endParaRPr lang="en-US" dirty="0"/>
          </a:p>
          <a:p>
            <a:r>
              <a:rPr lang="en-US" dirty="0"/>
              <a:t>I:</a:t>
            </a:r>
            <a:r>
              <a:rPr lang="en-US" sz="1200" dirty="0"/>
              <a:t> non-complicated outpatient ABRS w/ beta-lactam allergy and clinical improvement post initial treatment</a:t>
            </a:r>
          </a:p>
          <a:p>
            <a:r>
              <a:rPr lang="en-US" sz="1200" dirty="0"/>
              <a:t>J: non-complicated outpatient ABRS w/ beta-lactam allergy and no clinical improvement post initial treatment</a:t>
            </a:r>
          </a:p>
          <a:p>
            <a:r>
              <a:rPr lang="en-US" sz="1200" dirty="0"/>
              <a:t>K: non-complicated outpatient ABRS w/o beta-lactam allergy and w/ clinical improvement post initial treatment</a:t>
            </a:r>
          </a:p>
          <a:p>
            <a:r>
              <a:rPr lang="en-US" sz="1200" dirty="0"/>
              <a:t>L: non-complicated outpatient ABRS w/o beta-lactam allergy and no clinical improvement post initial treatment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C2B99-4AB2-88A7-75AF-EB4D3368E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150E-2BD7-114D-913C-D8DF13FCD3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7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AEDD-1E91-3A3E-96BD-EBB9E673C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20A9D-3DA5-2E50-D1AD-6C2B656B6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220D2D-9AB5-AAAF-351C-A037EFAED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Output examples: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M: </a:t>
            </a:r>
            <a:r>
              <a:rPr lang="en-US" sz="1200" dirty="0"/>
              <a:t>non-complicated inpatient ABRS w/ beta-lactam allergy and clinical improvement post initial treatment</a:t>
            </a:r>
          </a:p>
          <a:p>
            <a:pPr algn="l"/>
            <a:r>
              <a:rPr lang="en-US" dirty="0"/>
              <a:t>N: </a:t>
            </a:r>
            <a:r>
              <a:rPr lang="en-US" sz="1200" dirty="0"/>
              <a:t>non-complicated inpatient ABRS w/ beta-lactam allergy and no clinical improvement post initial treatment</a:t>
            </a:r>
          </a:p>
          <a:p>
            <a:pPr algn="l"/>
            <a:r>
              <a:rPr lang="en-US" dirty="0"/>
              <a:t>O: </a:t>
            </a:r>
            <a:r>
              <a:rPr lang="en-US" sz="1200" dirty="0"/>
              <a:t>non-complicated inpatient ABRS w/o beta-lactam allergy and w/ clinical improvement post initial treatment</a:t>
            </a:r>
            <a:endParaRPr lang="en-US" dirty="0"/>
          </a:p>
          <a:p>
            <a:pPr algn="l"/>
            <a:r>
              <a:rPr lang="en-US" dirty="0"/>
              <a:t>P: </a:t>
            </a:r>
            <a:r>
              <a:rPr lang="en-US" sz="1200" dirty="0"/>
              <a:t>non-complicated inpatient ABRS w/o beta-lactam allergy and no clinical improvement post initial treatment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8AEC7-3F02-8CCA-263A-EF3ECDE72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150E-2BD7-114D-913C-D8DF13FCD3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5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CDE7A-AEF0-E158-7EDC-942E9D7CF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03A82-4F80-8162-791D-29200D2BE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AA69F7-15AA-0ACC-EC17-409A3F718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examples:</a:t>
            </a:r>
          </a:p>
          <a:p>
            <a:pPr algn="l"/>
            <a:br>
              <a:rPr lang="en-US" dirty="0"/>
            </a:br>
            <a:r>
              <a:rPr lang="en-US" dirty="0"/>
              <a:t>Q: </a:t>
            </a:r>
            <a:r>
              <a:rPr lang="en-US" sz="1200" dirty="0"/>
              <a:t>non-complicated outpatient SABRS  w/ beta-lactam allergy and clinical improvement post initial treatment</a:t>
            </a:r>
            <a:br>
              <a:rPr lang="en-US" dirty="0"/>
            </a:br>
            <a:r>
              <a:rPr lang="en-US" dirty="0"/>
              <a:t>R: </a:t>
            </a:r>
            <a:r>
              <a:rPr lang="en-US" sz="1200" dirty="0"/>
              <a:t>non-complicated outpatient SABRS  w/ beta-lactam allergy and  no clinical improvement  post initial treatment</a:t>
            </a:r>
            <a:endParaRPr lang="en-US" dirty="0"/>
          </a:p>
          <a:p>
            <a:pPr algn="l"/>
            <a:r>
              <a:rPr lang="en-US" dirty="0"/>
              <a:t>S: </a:t>
            </a:r>
            <a:r>
              <a:rPr lang="en-US" sz="1200" dirty="0"/>
              <a:t>non-complicated outpatient SABRS  w/o beta-lactam allergy and w/ clinical improvement  post initial treatment</a:t>
            </a:r>
            <a:endParaRPr lang="en-US" dirty="0"/>
          </a:p>
          <a:p>
            <a:pPr algn="l"/>
            <a:r>
              <a:rPr lang="en-US" dirty="0"/>
              <a:t>T: </a:t>
            </a:r>
            <a:r>
              <a:rPr lang="en-US" sz="1200" dirty="0"/>
              <a:t>non-complicated outpatient SABRS w/o beta-lactam allergy and no clinical improvement post initial treatment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8EC1C-6DDE-259A-C563-C5A8D1BE0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150E-2BD7-114D-913C-D8DF13FCD3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43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E6351-370E-8511-B6FB-C3BB5AEF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76350-7A32-CEA2-A5BC-139BE062C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84AF8-72C8-F3AF-8BF8-0F05FEAA8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examples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U: </a:t>
            </a:r>
            <a:r>
              <a:rPr lang="en-US" sz="1200" dirty="0"/>
              <a:t>non-complicated inpatient SABRS  w/ beta-lactam allergy and clinical improvement post initial treatment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V: </a:t>
            </a:r>
            <a:r>
              <a:rPr lang="en-US" sz="1200" dirty="0"/>
              <a:t>non-complicated inpatient SABRS  w/ beta-lactam allergy and no clinical improvement  post initial treatment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W: </a:t>
            </a:r>
            <a:r>
              <a:rPr lang="en-US" sz="1200" dirty="0"/>
              <a:t>non-complicated inpatient SABRS  w/o beta-lactam allergy and w/ clinical improvement  post initial treatment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X: </a:t>
            </a:r>
            <a:r>
              <a:rPr lang="en-US" sz="1200" dirty="0"/>
              <a:t>non-complicated inpatient SABRS w/o beta-lactam allergy and no clinical improvement post initial treatment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D47F2-EB9A-6C66-D21E-8F3282F00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150E-2BD7-114D-913C-D8DF13FCD3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9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examples:</a:t>
            </a:r>
          </a:p>
          <a:p>
            <a:br>
              <a:rPr lang="en-US" dirty="0"/>
            </a:br>
            <a:r>
              <a:rPr lang="en-US" dirty="0"/>
              <a:t>Y: </a:t>
            </a:r>
            <a:r>
              <a:rPr lang="en-US" sz="1200" dirty="0"/>
              <a:t>non-complicated ABRS watchful-waiting with improvement</a:t>
            </a:r>
          </a:p>
          <a:p>
            <a:r>
              <a:rPr lang="en-US" dirty="0"/>
              <a:t>Z: </a:t>
            </a:r>
            <a:r>
              <a:rPr lang="en-US" sz="1200" dirty="0"/>
              <a:t>non-complicated SABRS watchful-waiting with improvement</a:t>
            </a:r>
          </a:p>
          <a:p>
            <a:r>
              <a:rPr lang="en-US" dirty="0"/>
              <a:t>A1: </a:t>
            </a:r>
            <a:r>
              <a:rPr lang="en-US" sz="1200" dirty="0"/>
              <a:t>outpatient non-complicated ABRS watchful waiting w/o improvement w/beta-lactam allergy w/ improvement post initial treatment</a:t>
            </a:r>
          </a:p>
          <a:p>
            <a:r>
              <a:rPr lang="en-US" dirty="0"/>
              <a:t>B1: </a:t>
            </a:r>
            <a:r>
              <a:rPr lang="en-US" sz="1200" dirty="0"/>
              <a:t>outpatient non-complicated  SABRS watchful waiting  w/o improvement w/beta-lactam allergy w/ improvement post initial treatment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150E-2BD7-114D-913C-D8DF13FCD3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45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 examples:</a:t>
            </a:r>
          </a:p>
          <a:p>
            <a:endParaRPr lang="en-US" dirty="0"/>
          </a:p>
          <a:p>
            <a:r>
              <a:rPr lang="en-US" dirty="0"/>
              <a:t>C1: </a:t>
            </a:r>
            <a:r>
              <a:rPr lang="en-US" sz="1200" dirty="0"/>
              <a:t>outpatient non-complicated ABRS watchful waiting  w/o improvement w/ beta-lactam allergy w/o improvement post initial treatment</a:t>
            </a:r>
          </a:p>
          <a:p>
            <a:r>
              <a:rPr lang="en-US" dirty="0"/>
              <a:t>D1: </a:t>
            </a:r>
            <a:r>
              <a:rPr lang="en-US" sz="1200" dirty="0"/>
              <a:t>outpatient non-complicated SABRS watchful waiting w/o improvement w/ beta-lactam allergy w/o improvement post initial treatment</a:t>
            </a:r>
          </a:p>
          <a:p>
            <a:r>
              <a:rPr lang="en-US" dirty="0"/>
              <a:t>E1: </a:t>
            </a:r>
            <a:r>
              <a:rPr lang="en-US" sz="1200" dirty="0"/>
              <a:t>outpatient non-complicated ABRS watchful waiting w/o improvement w/o beta-lactam allergy w/ improvement post initial treatment</a:t>
            </a:r>
          </a:p>
          <a:p>
            <a:r>
              <a:rPr lang="en-US" dirty="0"/>
              <a:t>F1: </a:t>
            </a:r>
            <a:r>
              <a:rPr lang="en-US" sz="1200" dirty="0"/>
              <a:t>outpatient non-complicated SABRS watchful waiting w/o improvement w/o beta-lactam allergy w/ improvement post initial treatment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150E-2BD7-114D-913C-D8DF13FCD3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84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Output examples: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G1:</a:t>
            </a:r>
            <a:r>
              <a:rPr lang="en-US" sz="1200" dirty="0"/>
              <a:t>outpatient non-complicated ABRS watchful waiting w/o improvement w/o beta-lactam allergy w/o improvement post initial treatment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H1: </a:t>
            </a:r>
            <a:r>
              <a:rPr lang="en-US" sz="1200" dirty="0"/>
              <a:t>outpatient non-complicated SABRS watchful waiting w/o improvement w/o beta-lactam allergy w/o improvement post initial treatment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I1: </a:t>
            </a:r>
            <a:r>
              <a:rPr lang="en-US" sz="1200" dirty="0"/>
              <a:t>inpatient non-complicated ABRS watchful waiting w/o improvement w/beta-lactam allergy w/ improvement post initial treatment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J1: </a:t>
            </a:r>
            <a:r>
              <a:rPr lang="en-US" sz="1200" dirty="0"/>
              <a:t>inpatient non-complicated  SABRS watchful waiting  w/o improvement w/beta-lactam allergy w/ improvement post initial treatment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6150E-2BD7-114D-913C-D8DF13FCD3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76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B4640-488D-AE9A-A0DE-87AE30853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4104C-0C03-1C99-D003-1C1601C13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E617D-C850-EEA2-5BC5-849903AE7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32268-58FC-537C-89CF-0E7D65C8B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42706-771F-019B-F319-89E42FA5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49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F9AC-EFE5-C267-310F-5913257A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EF798-6CBF-94CD-205A-633A4CF1A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8D0C3-5FAF-5FA8-7158-A9B61B9A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9B359-E79C-955D-CA89-3838D427F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539E9-9FF7-C1B6-E3A9-91FA812E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7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432F6-059E-604E-8B93-4AC63C8B5B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50694-5A03-8E50-2509-51741B47D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60F0B-57DC-CBA5-05A2-BBD6A35A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9302E-52EE-AB52-227C-8AB63B27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96EE0-80A6-40CF-EF68-A6B34C5D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4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6B6F-C9E1-05B7-FE45-C6F44DA7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BC011-9D27-B45D-4E8F-7DD0902CD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EC0DA-8A32-04F4-AE0A-52BB4AB9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B12FF-CFBB-16DA-18F8-FA137EF5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28DCE-CD5E-8B4A-6560-470A54FB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1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FA39-4300-D9A5-3969-D7A5C360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C40CF-54E2-6979-7E37-B70655805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86B23-9CE8-9137-69B8-4BA73B89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B6D7F-37C4-1B18-691F-33E2DEA16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C31E2-68DA-08DB-1A8E-4F42D2AA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6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B6AD-F21C-763B-A1D2-244C302D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07107-62F0-62A8-76C6-BDEA805C7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0FAF8-7297-45EB-27BD-EBF47C1A1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A6584-553D-013D-FFB5-1C594B92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B4D66-83E3-003A-27CB-6CF2DAA7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CE82C6-8038-A298-4FD4-F498A79E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15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1789-0F05-632C-2A69-890D743B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C6EBF-DCB7-AEB1-1BEB-E1086A4C6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C53BD-3ADB-3388-C2BB-8945B723F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789A-8CBD-F309-787F-DCB9F0E54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C117B3-EA3D-B3CD-CA3E-B74C645135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817F2-76C9-8200-1FA8-8C81589D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B58B0-B260-E682-BD2F-FD7BB433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AF2677-9D65-FDC4-6A0B-B24631E8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2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9E2A-6F78-E590-45D4-8D5C6999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0E69D-21EA-C86E-0CC2-18FC2126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0EEA9-F909-4A21-9F59-EDBBC2910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3881A-BF8E-EE9D-ACB8-16EF9478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1C090-7D9D-FA2D-7BD2-949FB11E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75C24-8860-0654-DC94-5128C984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1B871-FA11-CD8F-488B-AA0CBAFB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93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C842-17D3-AFB2-A7B4-67AB00CD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48564-4527-DF74-A849-B4CEA3FB5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31130F-D2E6-DB85-99EB-069AE8D0A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255D7-761F-AFE9-7863-050860550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CDE8D-8934-20DF-279E-5C9738A84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AD133-BD02-9833-421D-0AF6C916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01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F3F1-93BB-E213-6782-AC95C011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D25E5-D970-B306-486E-91491304C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3B353-4CDE-6EC4-8DCB-F1EDEA1A9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53393-ACE3-D634-AB47-9CA3E921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A5C00-D0D2-289F-6E55-4B483BE4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38989-12FC-1BD1-96B9-94176D6B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D81D7-D5DA-5560-BC1B-BB3C50B3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F707E-6C8A-3883-5AC9-AABBD46E4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F6857-FCC3-39C1-7DA1-AB1D5BEE8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F12564-F0FF-E646-8915-A7B5B92C634F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85937-01BF-C6B7-9C65-4FA71F21A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3B3BC-E106-CCAE-9DFB-ADAF156C7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F4A951-226C-994C-8D49-5306874D2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FD74-A56F-6B62-A97D-E4C9A4970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8209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EXPERT SYSTEM 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OUTPUT EXAMPLES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00853-9CB4-C61A-D690-C47D19592F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project: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Building an Expert System to Guide Diagnosis and Management of Rhinosinusitis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MBMI Student Antonia Angeli Gazola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058FC8C-8738-483E-8157-41DA9E5472A8}"/>
              </a:ext>
            </a:extLst>
          </p:cNvPr>
          <p:cNvSpPr txBox="1">
            <a:spLocks/>
          </p:cNvSpPr>
          <p:nvPr/>
        </p:nvSpPr>
        <p:spPr>
          <a:xfrm>
            <a:off x="-360558" y="233209"/>
            <a:ext cx="1311755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BMIN 5200-001 202430 Foundations Of Artificial Intelligence In Health – Prof. Romano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97306-87B6-0F08-079A-B56E9BC2EAF8}"/>
              </a:ext>
            </a:extLst>
          </p:cNvPr>
          <p:cNvSpPr txBox="1"/>
          <p:nvPr/>
        </p:nvSpPr>
        <p:spPr>
          <a:xfrm>
            <a:off x="5063933" y="6440125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December 12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636167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A95E7B5-7CCE-B2CD-DA22-C0B7B847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373" y="4108303"/>
            <a:ext cx="2551848" cy="22907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9C45C6-145C-E52F-A441-41C1047A0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373" y="23167"/>
            <a:ext cx="2881180" cy="404086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686599-AA37-AD40-780C-89BA5C126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350" y="4036458"/>
            <a:ext cx="2989140" cy="24343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F8729E-572E-45C2-F091-A9A9C7C88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043" y="23167"/>
            <a:ext cx="2989140" cy="39872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A67DF-ED93-6A75-25CF-F84C908DF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6954" y="4064034"/>
            <a:ext cx="2924280" cy="259877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BD3820-AFF0-5FC9-03EC-30ADBF246E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584" y="11018"/>
            <a:ext cx="2998053" cy="402964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D4A04-CB0C-3735-3CF3-C868094B8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86" y="11018"/>
            <a:ext cx="2999370" cy="383193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4797F0-4575-9B29-501B-03B294321A52}"/>
              </a:ext>
            </a:extLst>
          </p:cNvPr>
          <p:cNvSpPr txBox="1"/>
          <p:nvPr/>
        </p:nvSpPr>
        <p:spPr>
          <a:xfrm>
            <a:off x="2627004" y="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06CB6-3BCB-ECEE-4AF0-AB5FA1C21A22}"/>
              </a:ext>
            </a:extLst>
          </p:cNvPr>
          <p:cNvSpPr txBox="1"/>
          <p:nvPr/>
        </p:nvSpPr>
        <p:spPr>
          <a:xfrm>
            <a:off x="5594440" y="-4634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1966C-C36F-8762-BA29-68A1BE19B42B}"/>
              </a:ext>
            </a:extLst>
          </p:cNvPr>
          <p:cNvSpPr txBox="1"/>
          <p:nvPr/>
        </p:nvSpPr>
        <p:spPr>
          <a:xfrm>
            <a:off x="8703032" y="-3398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AAF70D-2D06-B120-3A85-49E59EBA54D1}"/>
              </a:ext>
            </a:extLst>
          </p:cNvPr>
          <p:cNvSpPr txBox="1"/>
          <p:nvPr/>
        </p:nvSpPr>
        <p:spPr>
          <a:xfrm>
            <a:off x="11756454" y="11018"/>
            <a:ext cx="58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E9DE9-7FA9-94DE-499E-AAE0E6678A3F}"/>
              </a:ext>
            </a:extLst>
          </p:cNvPr>
          <p:cNvSpPr txBox="1"/>
          <p:nvPr/>
        </p:nvSpPr>
        <p:spPr>
          <a:xfrm>
            <a:off x="3603322" y="6286578"/>
            <a:ext cx="288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outpatient non-complicated </a:t>
            </a:r>
          </a:p>
          <a:p>
            <a:pPr algn="ctr"/>
            <a:r>
              <a:rPr lang="en-US" sz="900" dirty="0"/>
              <a:t>SABRS watchful waiting </a:t>
            </a:r>
          </a:p>
          <a:p>
            <a:pPr algn="ctr"/>
            <a:r>
              <a:rPr lang="en-US" sz="900" dirty="0"/>
              <a:t>w/o improvement w/ beta-lactam allergy</a:t>
            </a:r>
          </a:p>
          <a:p>
            <a:pPr algn="ctr"/>
            <a:r>
              <a:rPr lang="en-US" sz="900" dirty="0"/>
              <a:t>w/o improvement post initial treatment</a:t>
            </a:r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787C8-A7F6-90D9-84AD-3BD656D355B3}"/>
              </a:ext>
            </a:extLst>
          </p:cNvPr>
          <p:cNvSpPr txBox="1"/>
          <p:nvPr/>
        </p:nvSpPr>
        <p:spPr>
          <a:xfrm>
            <a:off x="6856742" y="6124239"/>
            <a:ext cx="25650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outpatient non-complicated </a:t>
            </a:r>
          </a:p>
          <a:p>
            <a:pPr algn="ctr"/>
            <a:r>
              <a:rPr lang="en-US" sz="1000" dirty="0"/>
              <a:t>ABRS watchful waiting </a:t>
            </a:r>
          </a:p>
          <a:p>
            <a:pPr algn="ctr"/>
            <a:r>
              <a:rPr lang="en-US" sz="1000" dirty="0"/>
              <a:t>w/o improvement w/o beta-lactam allergy</a:t>
            </a:r>
          </a:p>
          <a:p>
            <a:pPr algn="ctr"/>
            <a:r>
              <a:rPr lang="en-US" sz="1000" dirty="0"/>
              <a:t>w/ improvement post initial treatment</a:t>
            </a:r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DEFEB-55CA-08CA-8763-59C78A45F6D1}"/>
              </a:ext>
            </a:extLst>
          </p:cNvPr>
          <p:cNvSpPr txBox="1"/>
          <p:nvPr/>
        </p:nvSpPr>
        <p:spPr>
          <a:xfrm>
            <a:off x="8896292" y="6338569"/>
            <a:ext cx="3667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outpatient non-complicated SABRS watchful waiting </a:t>
            </a:r>
          </a:p>
          <a:p>
            <a:pPr algn="ctr"/>
            <a:r>
              <a:rPr lang="en-US" sz="1000" dirty="0"/>
              <a:t>w/o improvement w/o beta-lactam allergy </a:t>
            </a:r>
          </a:p>
          <a:p>
            <a:pPr algn="ctr"/>
            <a:r>
              <a:rPr lang="en-US" sz="1000" dirty="0"/>
              <a:t>w/ improvement post initial treatment</a:t>
            </a:r>
          </a:p>
          <a:p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875D18-E08B-E104-DF4C-D0CCF8900D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28" y="3862231"/>
            <a:ext cx="2998053" cy="24436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33875F-B7C1-8D1A-C45A-9694822EB4AA}"/>
              </a:ext>
            </a:extLst>
          </p:cNvPr>
          <p:cNvSpPr txBox="1"/>
          <p:nvPr/>
        </p:nvSpPr>
        <p:spPr>
          <a:xfrm>
            <a:off x="-732475" y="6291384"/>
            <a:ext cx="45354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outpatient non-complicated ABRS </a:t>
            </a:r>
          </a:p>
          <a:p>
            <a:pPr algn="ctr"/>
            <a:r>
              <a:rPr lang="en-US" sz="1100" dirty="0"/>
              <a:t>watchful waiting  w/o improvement w/ beta-lactam </a:t>
            </a:r>
          </a:p>
          <a:p>
            <a:pPr algn="ctr"/>
            <a:r>
              <a:rPr lang="en-US" sz="1100" dirty="0"/>
              <a:t>allergy w/o improvement post initial treatment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040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8901B5E-E90A-A8DC-FDD8-7803EB18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76" y="3796629"/>
            <a:ext cx="2890290" cy="257375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A24A72-B357-A139-FC87-0C18FDEDA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001" y="22723"/>
            <a:ext cx="2977742" cy="37622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C59EB3-6C5F-8170-4721-A9312B01F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794" y="22722"/>
            <a:ext cx="3026053" cy="36161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6FBA46-3F6E-D743-F7FD-D216BF6D3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768" y="4532000"/>
            <a:ext cx="2644982" cy="231198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231A0F-ECB3-16D0-F936-88D920755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7236" y="14018"/>
            <a:ext cx="3027123" cy="41047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32898B-D3AB-098E-01FE-AC21182C5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3" y="4325388"/>
            <a:ext cx="2702842" cy="21903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A1BB6-57F1-A95F-A289-74AFC75EAF7B}"/>
              </a:ext>
            </a:extLst>
          </p:cNvPr>
          <p:cNvSpPr txBox="1"/>
          <p:nvPr/>
        </p:nvSpPr>
        <p:spPr>
          <a:xfrm>
            <a:off x="895264" y="6169057"/>
            <a:ext cx="2339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outpatient non-complicated ABRS watchful waiting w/o improvement</a:t>
            </a:r>
          </a:p>
          <a:p>
            <a:pPr algn="ctr"/>
            <a:r>
              <a:rPr lang="en-US" sz="1000" dirty="0"/>
              <a:t> w/o beta-lactam allergy</a:t>
            </a:r>
          </a:p>
          <a:p>
            <a:pPr algn="ctr"/>
            <a:r>
              <a:rPr lang="en-US" sz="1000" dirty="0"/>
              <a:t>w/o improvement post initial treatment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BDA38F-DC35-069A-A06C-F8B9D8FE4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0" y="11018"/>
            <a:ext cx="3046944" cy="430380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1AD240-D442-D1CA-56BD-00F99B61494F}"/>
              </a:ext>
            </a:extLst>
          </p:cNvPr>
          <p:cNvSpPr txBox="1"/>
          <p:nvPr/>
        </p:nvSpPr>
        <p:spPr>
          <a:xfrm>
            <a:off x="2673067" y="-27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2095A-38AF-402D-D862-945481128795}"/>
              </a:ext>
            </a:extLst>
          </p:cNvPr>
          <p:cNvSpPr txBox="1"/>
          <p:nvPr/>
        </p:nvSpPr>
        <p:spPr>
          <a:xfrm>
            <a:off x="5793914" y="-41801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CA5D0-57D5-44F0-4F1D-34A9D9CADC65}"/>
              </a:ext>
            </a:extLst>
          </p:cNvPr>
          <p:cNvSpPr txBox="1"/>
          <p:nvPr/>
        </p:nvSpPr>
        <p:spPr>
          <a:xfrm>
            <a:off x="8816672" y="-16693"/>
            <a:ext cx="38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3EE64-20E2-69A6-3D4F-4C907978660F}"/>
              </a:ext>
            </a:extLst>
          </p:cNvPr>
          <p:cNvSpPr txBox="1"/>
          <p:nvPr/>
        </p:nvSpPr>
        <p:spPr>
          <a:xfrm>
            <a:off x="11806958" y="1101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53155-B5BF-C283-5705-4BA0B336B6B6}"/>
              </a:ext>
            </a:extLst>
          </p:cNvPr>
          <p:cNvSpPr txBox="1"/>
          <p:nvPr/>
        </p:nvSpPr>
        <p:spPr>
          <a:xfrm>
            <a:off x="4153357" y="6119906"/>
            <a:ext cx="25848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outpatient non-complicated SABRS </a:t>
            </a:r>
          </a:p>
          <a:p>
            <a:pPr algn="ctr"/>
            <a:r>
              <a:rPr lang="en-US" sz="1000" dirty="0"/>
              <a:t>watchful waiting w/o improvement </a:t>
            </a:r>
          </a:p>
          <a:p>
            <a:pPr algn="ctr"/>
            <a:r>
              <a:rPr lang="en-US" sz="1000" dirty="0"/>
              <a:t>w/o beta-lactam allergy</a:t>
            </a:r>
          </a:p>
          <a:p>
            <a:pPr algn="ctr"/>
            <a:r>
              <a:rPr lang="en-US" sz="1000" dirty="0"/>
              <a:t>w/o improvement post initial treatment</a:t>
            </a:r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B0A46-0092-428E-1FD7-71ECEE28A478}"/>
              </a:ext>
            </a:extLst>
          </p:cNvPr>
          <p:cNvSpPr txBox="1"/>
          <p:nvPr/>
        </p:nvSpPr>
        <p:spPr>
          <a:xfrm>
            <a:off x="6372052" y="6087554"/>
            <a:ext cx="3044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inpatient non-complicated ABRS watchful waiting </a:t>
            </a:r>
          </a:p>
          <a:p>
            <a:pPr algn="ctr"/>
            <a:r>
              <a:rPr lang="en-US" sz="1000" dirty="0"/>
              <a:t>w/o improvement w/beta-lactam allergy</a:t>
            </a:r>
          </a:p>
          <a:p>
            <a:pPr algn="ctr"/>
            <a:r>
              <a:rPr lang="en-US" sz="1000" dirty="0"/>
              <a:t>w/ improvement post initial treatment</a:t>
            </a:r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B8F93-B91F-6E30-3892-A2761A10583A}"/>
              </a:ext>
            </a:extLst>
          </p:cNvPr>
          <p:cNvSpPr txBox="1"/>
          <p:nvPr/>
        </p:nvSpPr>
        <p:spPr>
          <a:xfrm>
            <a:off x="8739137" y="6329900"/>
            <a:ext cx="37136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inpatient non-complicated  SABRS </a:t>
            </a:r>
          </a:p>
          <a:p>
            <a:pPr algn="ctr"/>
            <a:r>
              <a:rPr lang="en-US" sz="1000" dirty="0"/>
              <a:t>watchful waiting  w/o improvement w/beta-lactam allergy </a:t>
            </a:r>
          </a:p>
          <a:p>
            <a:pPr algn="ctr"/>
            <a:r>
              <a:rPr lang="en-US" sz="1000" dirty="0"/>
              <a:t>w/ improvement post initial treatment</a:t>
            </a:r>
          </a:p>
          <a:p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84DC19-FCB8-C98F-7059-A9CB503013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7368" y="4134840"/>
            <a:ext cx="2979969" cy="3810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102266-EB23-0ABF-A415-8D8484A82D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8369" y="3671180"/>
            <a:ext cx="3027123" cy="24487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77410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25C97-8DBF-A7CC-AAAB-42D72B998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43B52BB-AE38-B86C-10DC-B93875BB3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380" y="17366"/>
            <a:ext cx="2919393" cy="367278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DA202-8995-494B-A20C-6378702CA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569" y="17366"/>
            <a:ext cx="2946364" cy="353669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58B802-00E4-D650-7B00-C966EE786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736" y="3939299"/>
            <a:ext cx="2409173" cy="211885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371320-4B20-A8F9-24F4-499E849DB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7691" y="25848"/>
            <a:ext cx="2919393" cy="39134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C68542-5303-B05B-EA25-B4570AE4B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0" y="3913451"/>
            <a:ext cx="2553151" cy="207272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5344E2-CE77-7203-AB0C-8F48BDAA1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28" y="0"/>
            <a:ext cx="3041862" cy="389380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E6D05A-B4E4-41EE-924A-3CA88CA55DF8}"/>
              </a:ext>
            </a:extLst>
          </p:cNvPr>
          <p:cNvSpPr txBox="1"/>
          <p:nvPr/>
        </p:nvSpPr>
        <p:spPr>
          <a:xfrm flipH="1">
            <a:off x="2708680" y="-35191"/>
            <a:ext cx="71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90603-9D51-FB4C-985F-0D3A1243CBA0}"/>
              </a:ext>
            </a:extLst>
          </p:cNvPr>
          <p:cNvSpPr txBox="1"/>
          <p:nvPr/>
        </p:nvSpPr>
        <p:spPr>
          <a:xfrm>
            <a:off x="5631354" y="-3688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2DEBB-C0D4-14FF-BA83-A5E51C26896F}"/>
              </a:ext>
            </a:extLst>
          </p:cNvPr>
          <p:cNvSpPr txBox="1"/>
          <p:nvPr/>
        </p:nvSpPr>
        <p:spPr>
          <a:xfrm>
            <a:off x="8655898" y="-2256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A40F14-E5F3-F02D-ADE8-17B7A4BB3BAE}"/>
              </a:ext>
            </a:extLst>
          </p:cNvPr>
          <p:cNvSpPr txBox="1"/>
          <p:nvPr/>
        </p:nvSpPr>
        <p:spPr>
          <a:xfrm>
            <a:off x="11751811" y="8853"/>
            <a:ext cx="47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47875E-CD38-D4EC-85F5-9D3670B9A084}"/>
              </a:ext>
            </a:extLst>
          </p:cNvPr>
          <p:cNvSpPr txBox="1"/>
          <p:nvPr/>
        </p:nvSpPr>
        <p:spPr>
          <a:xfrm>
            <a:off x="0" y="6073169"/>
            <a:ext cx="2974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inpatient non-complicated ABRS watchful waiting </a:t>
            </a:r>
          </a:p>
          <a:p>
            <a:pPr algn="ctr"/>
            <a:r>
              <a:rPr lang="en-US" sz="1000" dirty="0"/>
              <a:t>w/o improvement w/ beta-lactam allergy</a:t>
            </a:r>
          </a:p>
          <a:p>
            <a:pPr algn="ctr"/>
            <a:r>
              <a:rPr lang="en-US" sz="1000" dirty="0"/>
              <a:t>w/o improvement post initial treatment</a:t>
            </a:r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7B66E-D6D0-2750-E70B-01B625BE55D9}"/>
              </a:ext>
            </a:extLst>
          </p:cNvPr>
          <p:cNvSpPr txBox="1"/>
          <p:nvPr/>
        </p:nvSpPr>
        <p:spPr>
          <a:xfrm>
            <a:off x="2852655" y="6119336"/>
            <a:ext cx="35322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inpatient non-complicated SABRS watchful waiting </a:t>
            </a:r>
          </a:p>
          <a:p>
            <a:pPr algn="ctr"/>
            <a:r>
              <a:rPr lang="en-US" sz="1000" dirty="0"/>
              <a:t>w/o improvement  w/ beta-lactam allergy </a:t>
            </a:r>
          </a:p>
          <a:p>
            <a:pPr algn="ctr"/>
            <a:r>
              <a:rPr lang="en-US" sz="1000" dirty="0"/>
              <a:t>w/o improvement post initial treatment</a:t>
            </a:r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4C92D-E82B-CB01-E317-6CDBB4EFC5FA}"/>
              </a:ext>
            </a:extLst>
          </p:cNvPr>
          <p:cNvSpPr txBox="1"/>
          <p:nvPr/>
        </p:nvSpPr>
        <p:spPr>
          <a:xfrm>
            <a:off x="5786954" y="5672420"/>
            <a:ext cx="3667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inpatient non-complicated ABRS watchful waiting </a:t>
            </a:r>
          </a:p>
          <a:p>
            <a:pPr algn="ctr"/>
            <a:r>
              <a:rPr lang="en-US" sz="1000" dirty="0"/>
              <a:t>w/o improvement w/o beta-lactam allergy</a:t>
            </a:r>
          </a:p>
          <a:p>
            <a:pPr algn="ctr"/>
            <a:r>
              <a:rPr lang="en-US" sz="1000" dirty="0"/>
              <a:t>w/ improvement post initial treatment</a:t>
            </a:r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FF646A-8ECC-D1CD-AE3C-8CF63880C90C}"/>
              </a:ext>
            </a:extLst>
          </p:cNvPr>
          <p:cNvSpPr txBox="1"/>
          <p:nvPr/>
        </p:nvSpPr>
        <p:spPr>
          <a:xfrm>
            <a:off x="8730539" y="6073169"/>
            <a:ext cx="3667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inpatient non-complicated SABRS watchful waiting </a:t>
            </a:r>
          </a:p>
          <a:p>
            <a:pPr algn="ctr"/>
            <a:r>
              <a:rPr lang="en-US" sz="1000" dirty="0"/>
              <a:t>w/o improvement w/o beta-lactam allergy</a:t>
            </a:r>
          </a:p>
          <a:p>
            <a:pPr algn="ctr"/>
            <a:r>
              <a:rPr lang="en-US" sz="1000" dirty="0"/>
              <a:t>w/ improvement post initial treatment</a:t>
            </a:r>
          </a:p>
          <a:p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7B4233-C2AA-B007-B3E0-07016995E5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4923" y="3593987"/>
            <a:ext cx="2553151" cy="207729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D697BD-9FEF-09AC-EA99-6486D552C5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0847" y="3698664"/>
            <a:ext cx="2643202" cy="2359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807526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2F31F-2B65-4C3B-BD78-8F436A46F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E1680B-B599-387A-1B94-F8AF345F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94" y="4439519"/>
            <a:ext cx="2266276" cy="202986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48E259-1F60-7173-88A9-89BB06679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789" y="14891"/>
            <a:ext cx="3288555" cy="43926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2AAAE-B532-ABC0-A9BA-60A0FF385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4" y="15498"/>
            <a:ext cx="3439033" cy="43926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7FADB8-2403-314C-EC19-A4AB549985C3}"/>
              </a:ext>
            </a:extLst>
          </p:cNvPr>
          <p:cNvSpPr txBox="1"/>
          <p:nvPr/>
        </p:nvSpPr>
        <p:spPr>
          <a:xfrm>
            <a:off x="2972764" y="-3679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FE96D-F7A4-5CF9-3FF6-C19D080D69A4}"/>
              </a:ext>
            </a:extLst>
          </p:cNvPr>
          <p:cNvSpPr txBox="1"/>
          <p:nvPr/>
        </p:nvSpPr>
        <p:spPr>
          <a:xfrm>
            <a:off x="6338117" y="-367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540B4-27FC-7350-9070-87E0D2151D5E}"/>
              </a:ext>
            </a:extLst>
          </p:cNvPr>
          <p:cNvSpPr txBox="1"/>
          <p:nvPr/>
        </p:nvSpPr>
        <p:spPr>
          <a:xfrm>
            <a:off x="-117027" y="6247515"/>
            <a:ext cx="3667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inpatient non-complicated ABRS watchful waiting </a:t>
            </a:r>
          </a:p>
          <a:p>
            <a:pPr algn="ctr"/>
            <a:r>
              <a:rPr lang="en-US" sz="1200" dirty="0"/>
              <a:t>w/o improvement w/o beta-lactam allergy</a:t>
            </a:r>
          </a:p>
          <a:p>
            <a:pPr algn="ctr"/>
            <a:r>
              <a:rPr lang="en-US" sz="1200" dirty="0"/>
              <a:t>w/o improvement post initial treatment</a:t>
            </a:r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225D2-AAFB-DD09-3537-B49CE0A24515}"/>
              </a:ext>
            </a:extLst>
          </p:cNvPr>
          <p:cNvSpPr txBox="1"/>
          <p:nvPr/>
        </p:nvSpPr>
        <p:spPr>
          <a:xfrm>
            <a:off x="4725019" y="6247514"/>
            <a:ext cx="3667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inpatient non-complicated SABRS watchful waiting </a:t>
            </a:r>
          </a:p>
          <a:p>
            <a:pPr algn="ctr"/>
            <a:r>
              <a:rPr lang="en-US" sz="1200" dirty="0"/>
              <a:t>w/o improvement w/o beta-lactam allergy</a:t>
            </a:r>
          </a:p>
          <a:p>
            <a:pPr algn="ctr"/>
            <a:r>
              <a:rPr lang="en-US" sz="1200" dirty="0"/>
              <a:t>w/o improvement post initial treatment</a:t>
            </a:r>
          </a:p>
          <a:p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BE63AF-0C8C-C64C-A125-7D927EB7A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62" y="4429403"/>
            <a:ext cx="2266276" cy="184388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4592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11AA28-37A3-E207-721E-8CDE14B8F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" y="17929"/>
            <a:ext cx="3004057" cy="372675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7C6374-8C08-E544-8D80-F292F4A1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" y="3759200"/>
            <a:ext cx="3016168" cy="235131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3AD440-9551-AB3E-FAD8-1D83E9E0C29E}"/>
              </a:ext>
            </a:extLst>
          </p:cNvPr>
          <p:cNvSpPr txBox="1"/>
          <p:nvPr/>
        </p:nvSpPr>
        <p:spPr>
          <a:xfrm>
            <a:off x="2728209" y="-54233"/>
            <a:ext cx="36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26290D-C689-F84C-180B-FB5105BF0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223" y="11160"/>
            <a:ext cx="3029017" cy="38324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745A88-15F8-6A64-5DAB-4A96AF7F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216" y="3843572"/>
            <a:ext cx="3037316" cy="27313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686A1C-83A7-4862-2C8D-E431840D1C80}"/>
              </a:ext>
            </a:extLst>
          </p:cNvPr>
          <p:cNvSpPr txBox="1"/>
          <p:nvPr/>
        </p:nvSpPr>
        <p:spPr>
          <a:xfrm>
            <a:off x="5817432" y="-54233"/>
            <a:ext cx="36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351B5-0344-9712-D12E-DFD8B2D16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672" y="15589"/>
            <a:ext cx="2951300" cy="303007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77B41-947A-4781-24A2-F3CE308323C3}"/>
              </a:ext>
            </a:extLst>
          </p:cNvPr>
          <p:cNvSpPr txBox="1"/>
          <p:nvPr/>
        </p:nvSpPr>
        <p:spPr>
          <a:xfrm>
            <a:off x="8801357" y="-5423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7CCFD8-63EA-1564-4CC8-19C22CF62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3034" y="3080506"/>
            <a:ext cx="2951300" cy="204848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E68742-10FB-1D59-B79E-472E26D68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214" y="12640"/>
            <a:ext cx="3082604" cy="275724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FCE757-2059-E148-FA16-DCFB87E604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2413" y="2790980"/>
            <a:ext cx="3065891" cy="18681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594BA7-42B5-4CE0-E573-07E4614D4E1D}"/>
              </a:ext>
            </a:extLst>
          </p:cNvPr>
          <p:cNvSpPr txBox="1"/>
          <p:nvPr/>
        </p:nvSpPr>
        <p:spPr>
          <a:xfrm>
            <a:off x="11883902" y="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4416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6E4EB3-362A-61D2-2E9E-DD25A9F8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581" y="32351"/>
            <a:ext cx="2982552" cy="417451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4D171D-8ECF-8379-2E14-28BE02594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032" y="32351"/>
            <a:ext cx="2982552" cy="40613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AF99AE-B3D1-6743-5CA5-234D062039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67"/>
          <a:stretch/>
        </p:blipFill>
        <p:spPr>
          <a:xfrm>
            <a:off x="3681770" y="39949"/>
            <a:ext cx="2018607" cy="22722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EF33C7-1402-BE08-F168-D330708C6B2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632"/>
          <a:stretch/>
        </p:blipFill>
        <p:spPr>
          <a:xfrm>
            <a:off x="350916" y="46809"/>
            <a:ext cx="3021549" cy="183250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843282-D1BF-2352-922A-3C42BBFDBB23}"/>
              </a:ext>
            </a:extLst>
          </p:cNvPr>
          <p:cNvSpPr txBox="1"/>
          <p:nvPr/>
        </p:nvSpPr>
        <p:spPr>
          <a:xfrm>
            <a:off x="5355793" y="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4366C-BA11-2AA8-B596-E9A67E05536A}"/>
              </a:ext>
            </a:extLst>
          </p:cNvPr>
          <p:cNvSpPr txBox="1"/>
          <p:nvPr/>
        </p:nvSpPr>
        <p:spPr>
          <a:xfrm>
            <a:off x="8506634" y="0"/>
            <a:ext cx="34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74735-788F-0E1D-FB59-4288C0E60C3B}"/>
              </a:ext>
            </a:extLst>
          </p:cNvPr>
          <p:cNvSpPr txBox="1"/>
          <p:nvPr/>
        </p:nvSpPr>
        <p:spPr>
          <a:xfrm>
            <a:off x="11794987" y="-2335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FAF82-934B-48E6-2B1A-C0BF5535498B}"/>
              </a:ext>
            </a:extLst>
          </p:cNvPr>
          <p:cNvSpPr txBox="1"/>
          <p:nvPr/>
        </p:nvSpPr>
        <p:spPr>
          <a:xfrm>
            <a:off x="3049568" y="-562"/>
            <a:ext cx="322897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79299-9A3D-AFD2-E09B-BBEE48A011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949"/>
          <a:stretch/>
        </p:blipFill>
        <p:spPr>
          <a:xfrm>
            <a:off x="350916" y="1926686"/>
            <a:ext cx="3010608" cy="184603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82077-57E8-CFC8-292B-7A3C88B0A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3917" y="4628997"/>
            <a:ext cx="2018606" cy="2259688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A7BDA2-8133-5BA9-D08B-3FD3C78403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917" y="2341310"/>
            <a:ext cx="2006459" cy="225861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A2E399-A456-7FB4-F492-B152392C0DE3}"/>
              </a:ext>
            </a:extLst>
          </p:cNvPr>
          <p:cNvSpPr txBox="1"/>
          <p:nvPr/>
        </p:nvSpPr>
        <p:spPr>
          <a:xfrm>
            <a:off x="3033474" y="1885642"/>
            <a:ext cx="322897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274953-4F9D-E395-911C-4A817C5EEE19}"/>
              </a:ext>
            </a:extLst>
          </p:cNvPr>
          <p:cNvSpPr txBox="1"/>
          <p:nvPr/>
        </p:nvSpPr>
        <p:spPr>
          <a:xfrm>
            <a:off x="6804305" y="4798274"/>
            <a:ext cx="4990682" cy="14773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A: </a:t>
            </a:r>
            <a:r>
              <a:rPr lang="en-US" sz="1800" dirty="0"/>
              <a:t>decision track not adequate for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does not match rhinosinusitis criteria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C: </a:t>
            </a:r>
            <a:r>
              <a:rPr lang="en-US" sz="1800" dirty="0"/>
              <a:t>chronic rhinosinusitis</a:t>
            </a:r>
          </a:p>
          <a:p>
            <a:pPr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D:</a:t>
            </a:r>
            <a:r>
              <a:rPr lang="en-US" sz="1800" dirty="0"/>
              <a:t> subacute rhinosinusitis with no need of acute management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C8EFE-F6D3-DB44-17BF-A8D182C0216E}"/>
              </a:ext>
            </a:extLst>
          </p:cNvPr>
          <p:cNvSpPr txBox="1"/>
          <p:nvPr/>
        </p:nvSpPr>
        <p:spPr>
          <a:xfrm>
            <a:off x="5379990" y="231224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897BAC-09EE-8690-0FD3-851C176F100E}"/>
              </a:ext>
            </a:extLst>
          </p:cNvPr>
          <p:cNvSpPr txBox="1"/>
          <p:nvPr/>
        </p:nvSpPr>
        <p:spPr>
          <a:xfrm>
            <a:off x="5404425" y="4628997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98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774C-F46D-3E72-2AEA-12F39377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31F8809-B0A7-8643-EB8C-E17526AF4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4" y="-24418"/>
            <a:ext cx="3005724" cy="28295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A70CA3-1ECC-C2D3-CFE3-58B387311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1" y="2836656"/>
            <a:ext cx="2979689" cy="200072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C202DD-998F-B461-A50B-070CE49A7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504" y="-28223"/>
            <a:ext cx="3010608" cy="260202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C69BA9-3B12-ACAC-C1C9-82E057EF0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012" y="2601791"/>
            <a:ext cx="3002694" cy="17855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32C5BA-36A5-FB5F-DB92-56608D2C6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062" y="-26386"/>
            <a:ext cx="2995581" cy="28315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53543D-29F2-236C-6BD3-6EC309AB13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408" y="2837372"/>
            <a:ext cx="3002694" cy="194480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723B54-194A-8FC6-05DB-A503326E59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2593" y="-43790"/>
            <a:ext cx="3030833" cy="301471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38FFCB-223E-67AB-CD7F-C3190F1379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1148" y="3001709"/>
            <a:ext cx="3012278" cy="22054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61C6E5-5727-C102-F208-22849D2FCE1E}"/>
              </a:ext>
            </a:extLst>
          </p:cNvPr>
          <p:cNvSpPr txBox="1"/>
          <p:nvPr/>
        </p:nvSpPr>
        <p:spPr>
          <a:xfrm>
            <a:off x="5883351" y="-43790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9FE5E-9DF7-93F2-263D-BEC173BCBC8F}"/>
              </a:ext>
            </a:extLst>
          </p:cNvPr>
          <p:cNvSpPr txBox="1"/>
          <p:nvPr/>
        </p:nvSpPr>
        <p:spPr>
          <a:xfrm>
            <a:off x="8709655" y="-64647"/>
            <a:ext cx="344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2944F-5A79-3B19-F95A-D0DE40A98042}"/>
              </a:ext>
            </a:extLst>
          </p:cNvPr>
          <p:cNvSpPr txBox="1"/>
          <p:nvPr/>
        </p:nvSpPr>
        <p:spPr>
          <a:xfrm>
            <a:off x="11850501" y="-43542"/>
            <a:ext cx="330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87DCE-6A3F-DB51-B0B4-5653BCC7659A}"/>
              </a:ext>
            </a:extLst>
          </p:cNvPr>
          <p:cNvSpPr txBox="1"/>
          <p:nvPr/>
        </p:nvSpPr>
        <p:spPr>
          <a:xfrm>
            <a:off x="2771290" y="-59753"/>
            <a:ext cx="322897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45AE5-E5F7-F135-1F6E-2F247D41B57A}"/>
              </a:ext>
            </a:extLst>
          </p:cNvPr>
          <p:cNvSpPr txBox="1"/>
          <p:nvPr/>
        </p:nvSpPr>
        <p:spPr>
          <a:xfrm>
            <a:off x="3580991" y="5038361"/>
            <a:ext cx="5044217" cy="175432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Output examples: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E: </a:t>
            </a:r>
            <a:r>
              <a:rPr lang="en-US" sz="1800" dirty="0"/>
              <a:t>subacute viral rhinosinusitis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acute viral rhinosinusitis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G: </a:t>
            </a:r>
            <a:r>
              <a:rPr lang="en-US" sz="1800" dirty="0"/>
              <a:t>complicated acute bacterial rhinosinusitis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H: complicated subacute bacterial rhinosinusitis </a:t>
            </a:r>
          </a:p>
        </p:txBody>
      </p:sp>
    </p:spTree>
    <p:extLst>
      <p:ext uri="{BB962C8B-B14F-4D97-AF65-F5344CB8AC3E}">
        <p14:creationId xmlns:p14="http://schemas.microsoft.com/office/powerpoint/2010/main" val="36226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06213-2381-BA42-D3E8-D1B935414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74AE176-E42B-FF0F-5599-A45ECF07F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81" y="16284"/>
            <a:ext cx="2961937" cy="40476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A1036F5-3D49-9E87-9B65-D6D1E804E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548" y="3950012"/>
            <a:ext cx="3009338" cy="24117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F25BBB-CEC1-B36C-B090-6DC930F7A29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838"/>
          <a:stretch/>
        </p:blipFill>
        <p:spPr>
          <a:xfrm>
            <a:off x="6138241" y="21020"/>
            <a:ext cx="3047953" cy="390797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9E5E8B-F444-1676-0599-7AD2B54F6F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907"/>
          <a:stretch/>
        </p:blipFill>
        <p:spPr>
          <a:xfrm>
            <a:off x="3120168" y="19143"/>
            <a:ext cx="3018073" cy="380474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DE2B11-BD75-11C4-C900-9682287FB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42" y="13283"/>
            <a:ext cx="3060614" cy="37311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3AE46-61C7-97DE-B903-F36CD9FD8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98" y="3775954"/>
            <a:ext cx="3049663" cy="244190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52BB4A-2230-296B-D6BC-F6B8FC88593C}"/>
              </a:ext>
            </a:extLst>
          </p:cNvPr>
          <p:cNvSpPr txBox="1"/>
          <p:nvPr/>
        </p:nvSpPr>
        <p:spPr>
          <a:xfrm>
            <a:off x="316914" y="6187886"/>
            <a:ext cx="2104964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non-complicated outpatient ABRS </a:t>
            </a:r>
          </a:p>
          <a:p>
            <a:pPr algn="ctr"/>
            <a:r>
              <a:rPr lang="en-US" sz="1000" dirty="0"/>
              <a:t>w/ beta-lactam allergy and </a:t>
            </a:r>
          </a:p>
          <a:p>
            <a:pPr algn="ctr"/>
            <a:r>
              <a:rPr lang="en-US" sz="1000" dirty="0"/>
              <a:t>clinical improvement </a:t>
            </a:r>
          </a:p>
          <a:p>
            <a:pPr algn="ctr"/>
            <a:r>
              <a:rPr lang="en-US" sz="1000" dirty="0"/>
              <a:t>post initial treatment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5114B-2768-DBF9-8388-F3A4631F548A}"/>
              </a:ext>
            </a:extLst>
          </p:cNvPr>
          <p:cNvSpPr txBox="1"/>
          <p:nvPr/>
        </p:nvSpPr>
        <p:spPr>
          <a:xfrm>
            <a:off x="5828799" y="-21020"/>
            <a:ext cx="251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9C485-8323-224F-BF41-1DABDE8CD387}"/>
              </a:ext>
            </a:extLst>
          </p:cNvPr>
          <p:cNvSpPr txBox="1"/>
          <p:nvPr/>
        </p:nvSpPr>
        <p:spPr>
          <a:xfrm>
            <a:off x="8827235" y="-2292"/>
            <a:ext cx="344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879BF-22B4-CB6F-543B-B79394B1EE3B}"/>
              </a:ext>
            </a:extLst>
          </p:cNvPr>
          <p:cNvSpPr txBox="1"/>
          <p:nvPr/>
        </p:nvSpPr>
        <p:spPr>
          <a:xfrm>
            <a:off x="11803119" y="-3501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940FC-67CB-FDC9-ED93-C12292CA7EFF}"/>
              </a:ext>
            </a:extLst>
          </p:cNvPr>
          <p:cNvSpPr txBox="1"/>
          <p:nvPr/>
        </p:nvSpPr>
        <p:spPr>
          <a:xfrm>
            <a:off x="2816908" y="-2367"/>
            <a:ext cx="322897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20427-275B-DA6B-0AD7-5FD71EE75E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3267" y="3854591"/>
            <a:ext cx="3002694" cy="24117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99A922-3570-3AF2-4969-902226A621DF}"/>
              </a:ext>
            </a:extLst>
          </p:cNvPr>
          <p:cNvSpPr txBox="1"/>
          <p:nvPr/>
        </p:nvSpPr>
        <p:spPr>
          <a:xfrm>
            <a:off x="3634516" y="6207345"/>
            <a:ext cx="2104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non-complicated outpatient ABRS </a:t>
            </a:r>
          </a:p>
          <a:p>
            <a:pPr algn="ctr"/>
            <a:r>
              <a:rPr lang="en-US" sz="1000" dirty="0"/>
              <a:t>w/ beta-lactam allergy and </a:t>
            </a:r>
          </a:p>
          <a:p>
            <a:pPr algn="ctr"/>
            <a:r>
              <a:rPr lang="en-US" sz="1000" dirty="0"/>
              <a:t>no clinical improvement </a:t>
            </a:r>
          </a:p>
          <a:p>
            <a:pPr algn="ctr"/>
            <a:r>
              <a:rPr lang="en-US" sz="1000" dirty="0"/>
              <a:t>post initial 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65B74-13AA-770B-BA76-9177855CFA97}"/>
              </a:ext>
            </a:extLst>
          </p:cNvPr>
          <p:cNvSpPr txBox="1"/>
          <p:nvPr/>
        </p:nvSpPr>
        <p:spPr>
          <a:xfrm>
            <a:off x="6658215" y="6204638"/>
            <a:ext cx="2104964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non-complicated outpatient ABRS </a:t>
            </a:r>
          </a:p>
          <a:p>
            <a:pPr algn="ctr"/>
            <a:r>
              <a:rPr lang="en-US" sz="1000" dirty="0"/>
              <a:t>w/o beta-lactam allergy and </a:t>
            </a:r>
          </a:p>
          <a:p>
            <a:pPr algn="ctr"/>
            <a:r>
              <a:rPr lang="en-US" sz="1000" dirty="0"/>
              <a:t>w/ clinical improvement </a:t>
            </a:r>
          </a:p>
          <a:p>
            <a:pPr algn="ctr"/>
            <a:r>
              <a:rPr lang="en-US" sz="1000" dirty="0"/>
              <a:t>post initial treatment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048F9F4-F27F-C255-B132-97ECCD4C4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1" t="3850" r="-241"/>
          <a:stretch/>
        </p:blipFill>
        <p:spPr>
          <a:xfrm>
            <a:off x="9219493" y="4115210"/>
            <a:ext cx="2918014" cy="224654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4634EF3-3596-6063-B73B-2B3D69CA10C6}"/>
              </a:ext>
            </a:extLst>
          </p:cNvPr>
          <p:cNvSpPr txBox="1"/>
          <p:nvPr/>
        </p:nvSpPr>
        <p:spPr>
          <a:xfrm>
            <a:off x="9646267" y="6213586"/>
            <a:ext cx="2104964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non-complicated outpatient ABRS </a:t>
            </a:r>
          </a:p>
          <a:p>
            <a:pPr algn="ctr"/>
            <a:r>
              <a:rPr lang="en-US" sz="1000" dirty="0"/>
              <a:t>w/o beta-lactam allergy and </a:t>
            </a:r>
          </a:p>
          <a:p>
            <a:pPr algn="ctr"/>
            <a:r>
              <a:rPr lang="en-US" sz="1000" dirty="0"/>
              <a:t>no clinical improvement </a:t>
            </a:r>
          </a:p>
          <a:p>
            <a:pPr algn="ctr"/>
            <a:r>
              <a:rPr lang="en-US" sz="1000" dirty="0"/>
              <a:t>post initial treatment</a:t>
            </a:r>
          </a:p>
        </p:txBody>
      </p:sp>
    </p:spTree>
    <p:extLst>
      <p:ext uri="{BB962C8B-B14F-4D97-AF65-F5344CB8AC3E}">
        <p14:creationId xmlns:p14="http://schemas.microsoft.com/office/powerpoint/2010/main" val="196810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9BE6E-1019-CF39-7F87-21468FB1A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1BBA5CD-BBAA-7890-0F58-2B730E5CB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566939"/>
            <a:ext cx="3020057" cy="238482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585600-B5EC-8D75-4596-0BE0035E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16" y="3810974"/>
            <a:ext cx="3020057" cy="24386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903970-A07B-6CB1-EB12-3E4D7B9A4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62" y="27573"/>
            <a:ext cx="3040872" cy="37455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6C590B-539D-DDF4-80FD-F2D7AF0A8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153" y="36248"/>
            <a:ext cx="3033891" cy="34889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E7775D-4A0B-92A1-8401-9D3EDF60C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406" y="3794639"/>
            <a:ext cx="3020057" cy="240526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671A0A-F98B-8173-B6FD-E70DED1AF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3079" y="19470"/>
            <a:ext cx="3040871" cy="37455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348488-6B0A-D34A-680C-9939235A56F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775"/>
          <a:stretch/>
        </p:blipFill>
        <p:spPr>
          <a:xfrm>
            <a:off x="3559" y="13289"/>
            <a:ext cx="2985647" cy="34127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3BBD0F-01E0-ECE2-5282-46832C43EFB7}"/>
              </a:ext>
            </a:extLst>
          </p:cNvPr>
          <p:cNvSpPr txBox="1"/>
          <p:nvPr/>
        </p:nvSpPr>
        <p:spPr>
          <a:xfrm>
            <a:off x="443900" y="6191482"/>
            <a:ext cx="200733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non-complicated inpatient ABRS </a:t>
            </a:r>
          </a:p>
          <a:p>
            <a:pPr algn="ctr"/>
            <a:r>
              <a:rPr lang="en-US" sz="1000" dirty="0"/>
              <a:t>w/ beta-lactam allergy and </a:t>
            </a:r>
          </a:p>
          <a:p>
            <a:pPr algn="ctr"/>
            <a:r>
              <a:rPr lang="en-US" sz="1000" dirty="0"/>
              <a:t>clinical improvement </a:t>
            </a:r>
          </a:p>
          <a:p>
            <a:pPr algn="ctr"/>
            <a:r>
              <a:rPr lang="en-US" sz="1000" dirty="0"/>
              <a:t>post initial treatment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C40E2-3AC8-2E1D-AD73-26F4F14F9C45}"/>
              </a:ext>
            </a:extLst>
          </p:cNvPr>
          <p:cNvSpPr txBox="1"/>
          <p:nvPr/>
        </p:nvSpPr>
        <p:spPr>
          <a:xfrm>
            <a:off x="5828799" y="-21020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428ACE-B64D-0FE2-21FE-E943BB5CC090}"/>
              </a:ext>
            </a:extLst>
          </p:cNvPr>
          <p:cNvSpPr txBox="1"/>
          <p:nvPr/>
        </p:nvSpPr>
        <p:spPr>
          <a:xfrm>
            <a:off x="8827235" y="-2292"/>
            <a:ext cx="344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34EFD-C3AC-7A0E-1E5F-41CAC47C6BBF}"/>
              </a:ext>
            </a:extLst>
          </p:cNvPr>
          <p:cNvSpPr txBox="1"/>
          <p:nvPr/>
        </p:nvSpPr>
        <p:spPr>
          <a:xfrm>
            <a:off x="11803119" y="-35012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DACD3-C688-7E83-BB2C-26A3990520D9}"/>
              </a:ext>
            </a:extLst>
          </p:cNvPr>
          <p:cNvSpPr txBox="1"/>
          <p:nvPr/>
        </p:nvSpPr>
        <p:spPr>
          <a:xfrm>
            <a:off x="2681440" y="-2367"/>
            <a:ext cx="322897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D9B68B-EC14-A744-E77E-6E94028D7345}"/>
              </a:ext>
            </a:extLst>
          </p:cNvPr>
          <p:cNvSpPr txBox="1"/>
          <p:nvPr/>
        </p:nvSpPr>
        <p:spPr>
          <a:xfrm>
            <a:off x="3428822" y="6192786"/>
            <a:ext cx="2104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non-complicated inpatient ABRS </a:t>
            </a:r>
          </a:p>
          <a:p>
            <a:pPr algn="ctr"/>
            <a:r>
              <a:rPr lang="en-US" sz="1000" dirty="0"/>
              <a:t>w/ beta-lactam allergy and </a:t>
            </a:r>
          </a:p>
          <a:p>
            <a:pPr algn="ctr"/>
            <a:r>
              <a:rPr lang="en-US" sz="1000" dirty="0"/>
              <a:t>no clinical improvement </a:t>
            </a:r>
          </a:p>
          <a:p>
            <a:pPr algn="ctr"/>
            <a:r>
              <a:rPr lang="en-US" sz="1000" dirty="0"/>
              <a:t>post initial 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B7675B-A0BC-63DB-D1B0-766BDB2F637E}"/>
              </a:ext>
            </a:extLst>
          </p:cNvPr>
          <p:cNvSpPr txBox="1"/>
          <p:nvPr/>
        </p:nvSpPr>
        <p:spPr>
          <a:xfrm>
            <a:off x="6511375" y="6199899"/>
            <a:ext cx="2104964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non-complicated inpatient ABRS </a:t>
            </a:r>
          </a:p>
          <a:p>
            <a:pPr algn="ctr"/>
            <a:r>
              <a:rPr lang="en-US" sz="1000" dirty="0"/>
              <a:t>w/o beta-lactam allergy and </a:t>
            </a:r>
          </a:p>
          <a:p>
            <a:pPr algn="ctr"/>
            <a:r>
              <a:rPr lang="en-US" sz="1000" dirty="0"/>
              <a:t>w/ clinical improvement </a:t>
            </a:r>
          </a:p>
          <a:p>
            <a:pPr algn="ctr"/>
            <a:r>
              <a:rPr lang="en-US" sz="1000" dirty="0"/>
              <a:t>post initial treatment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71A972-7CA9-6C80-51F7-48A3D4343F79}"/>
              </a:ext>
            </a:extLst>
          </p:cNvPr>
          <p:cNvSpPr txBox="1"/>
          <p:nvPr/>
        </p:nvSpPr>
        <p:spPr>
          <a:xfrm>
            <a:off x="9593928" y="6216562"/>
            <a:ext cx="2104964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non-complicated inpatient ABRS </a:t>
            </a:r>
          </a:p>
          <a:p>
            <a:pPr algn="ctr"/>
            <a:r>
              <a:rPr lang="en-US" sz="1000" dirty="0"/>
              <a:t>w/o beta-lactam allergy and </a:t>
            </a:r>
          </a:p>
          <a:p>
            <a:pPr algn="ctr"/>
            <a:r>
              <a:rPr lang="en-US" sz="1000" dirty="0"/>
              <a:t>no clinical improvement </a:t>
            </a:r>
          </a:p>
          <a:p>
            <a:pPr algn="ctr"/>
            <a:r>
              <a:rPr lang="en-US" sz="1000" dirty="0"/>
              <a:t>post initial treatment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5159D1-2AC4-66DF-5CFA-2ECA4542FC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420" y="3461718"/>
            <a:ext cx="3020057" cy="24117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7494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AF163-FBD9-E005-0616-7BD6791B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B5A02C8-3A01-7FE9-111B-14BD60BE7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880" y="15411"/>
            <a:ext cx="2994260" cy="418877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8F43F7-2AFE-19B4-CDE6-D1280E273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33" y="31847"/>
            <a:ext cx="2994260" cy="404385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CB350D-E3B9-197C-F1BF-C88524583E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501"/>
          <a:stretch/>
        </p:blipFill>
        <p:spPr>
          <a:xfrm>
            <a:off x="3169063" y="4109911"/>
            <a:ext cx="2938571" cy="251277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57A862-4B6E-5604-1A0C-D2F4B70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005"/>
          <a:stretch/>
        </p:blipFill>
        <p:spPr>
          <a:xfrm>
            <a:off x="3101753" y="26700"/>
            <a:ext cx="3073193" cy="405414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4899B0-F56F-C0BF-7861-CA6F926584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t="1131" r="595"/>
          <a:stretch/>
        </p:blipFill>
        <p:spPr>
          <a:xfrm>
            <a:off x="17184" y="3860512"/>
            <a:ext cx="3058182" cy="26695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04B146-A421-ABD8-F661-9237C4DEB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12" y="26700"/>
            <a:ext cx="3074541" cy="380474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462D71-EB73-8172-41A0-1183BE5E6B0F}"/>
              </a:ext>
            </a:extLst>
          </p:cNvPr>
          <p:cNvSpPr txBox="1"/>
          <p:nvPr/>
        </p:nvSpPr>
        <p:spPr>
          <a:xfrm>
            <a:off x="-25237" y="6553221"/>
            <a:ext cx="30581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non-complicated outpatient SABRS  w/ beta-lactam allergy and clinical improvement post initial treatment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38B4E-A71C-8AA1-2348-0A84122B5CA2}"/>
              </a:ext>
            </a:extLst>
          </p:cNvPr>
          <p:cNvSpPr txBox="1"/>
          <p:nvPr/>
        </p:nvSpPr>
        <p:spPr>
          <a:xfrm>
            <a:off x="5828799" y="-21020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40F02-2B8E-C4F9-C369-988132A95224}"/>
              </a:ext>
            </a:extLst>
          </p:cNvPr>
          <p:cNvSpPr txBox="1"/>
          <p:nvPr/>
        </p:nvSpPr>
        <p:spPr>
          <a:xfrm>
            <a:off x="8827235" y="-2292"/>
            <a:ext cx="34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C0378F-9497-049B-4117-18738207636A}"/>
              </a:ext>
            </a:extLst>
          </p:cNvPr>
          <p:cNvSpPr txBox="1"/>
          <p:nvPr/>
        </p:nvSpPr>
        <p:spPr>
          <a:xfrm>
            <a:off x="11803119" y="-35012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2494D-D0F5-B7D3-C392-44871698AC03}"/>
              </a:ext>
            </a:extLst>
          </p:cNvPr>
          <p:cNvSpPr txBox="1"/>
          <p:nvPr/>
        </p:nvSpPr>
        <p:spPr>
          <a:xfrm>
            <a:off x="2816908" y="-2367"/>
            <a:ext cx="322897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4CDFA-F057-CEB7-504C-BB936F3700AB}"/>
              </a:ext>
            </a:extLst>
          </p:cNvPr>
          <p:cNvSpPr txBox="1"/>
          <p:nvPr/>
        </p:nvSpPr>
        <p:spPr>
          <a:xfrm>
            <a:off x="2717881" y="6577460"/>
            <a:ext cx="3840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non-complicated outpatient SABRS  w/ beta-lactam allergy </a:t>
            </a:r>
          </a:p>
          <a:p>
            <a:pPr algn="ctr"/>
            <a:r>
              <a:rPr lang="en-US" sz="900" dirty="0"/>
              <a:t>and  no clinical improvement  post initial treatment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A1AC6D-0438-A3A6-760D-875E4C0F3DF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469"/>
          <a:stretch/>
        </p:blipFill>
        <p:spPr>
          <a:xfrm>
            <a:off x="6201331" y="4123065"/>
            <a:ext cx="2994260" cy="25054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799798-C231-EAC5-FB3F-2C4103A0B845}"/>
              </a:ext>
            </a:extLst>
          </p:cNvPr>
          <p:cNvSpPr txBox="1"/>
          <p:nvPr/>
        </p:nvSpPr>
        <p:spPr>
          <a:xfrm>
            <a:off x="5776062" y="6571285"/>
            <a:ext cx="384093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non-complicated outpatient SABRS  w/o beta-lactam </a:t>
            </a:r>
          </a:p>
          <a:p>
            <a:pPr algn="ctr"/>
            <a:r>
              <a:rPr lang="en-US" sz="900" dirty="0"/>
              <a:t>allergy and w/ clinical improvement  post initial treatment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10CCA8-FAB1-04CC-8398-C962D0AC19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0270" y="4209132"/>
            <a:ext cx="2944546" cy="24740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9E4AAB-2455-791D-1B1E-EC23F50BE6A8}"/>
              </a:ext>
            </a:extLst>
          </p:cNvPr>
          <p:cNvSpPr txBox="1"/>
          <p:nvPr/>
        </p:nvSpPr>
        <p:spPr>
          <a:xfrm>
            <a:off x="8962808" y="6552454"/>
            <a:ext cx="347946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non-complicated outpatient SABRS w/o beta-lactam</a:t>
            </a:r>
          </a:p>
          <a:p>
            <a:pPr algn="ctr"/>
            <a:r>
              <a:rPr lang="en-US" sz="900" dirty="0"/>
              <a:t> allergy and no clinical improvement post initial treatment</a:t>
            </a:r>
          </a:p>
        </p:txBody>
      </p:sp>
    </p:spTree>
    <p:extLst>
      <p:ext uri="{BB962C8B-B14F-4D97-AF65-F5344CB8AC3E}">
        <p14:creationId xmlns:p14="http://schemas.microsoft.com/office/powerpoint/2010/main" val="344505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086A1-696D-D802-C2FD-72957CFC8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A120D33-AD99-8AFC-19C6-1F54F54B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494" y="19228"/>
            <a:ext cx="2966340" cy="386103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14BA7F-2951-1AD9-44D1-78FB25E37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453" y="19228"/>
            <a:ext cx="3012588" cy="36592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9EBD89-E9C7-04D1-8C55-3DBDC05CC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305" y="20525"/>
            <a:ext cx="3039695" cy="39244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D81FE-5AA1-B801-6F61-BAEC9DE70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6" y="26700"/>
            <a:ext cx="3010067" cy="365929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992F3A-4320-643D-BA37-7DCA1D5C908D}"/>
              </a:ext>
            </a:extLst>
          </p:cNvPr>
          <p:cNvSpPr txBox="1"/>
          <p:nvPr/>
        </p:nvSpPr>
        <p:spPr>
          <a:xfrm>
            <a:off x="-25237" y="6281536"/>
            <a:ext cx="30581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non-complicated inpatient SABRS  w/ beta-lactam allergy and clinical improvement post initial treatment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4933C-CD97-033C-C709-24C552E93920}"/>
              </a:ext>
            </a:extLst>
          </p:cNvPr>
          <p:cNvSpPr txBox="1"/>
          <p:nvPr/>
        </p:nvSpPr>
        <p:spPr>
          <a:xfrm>
            <a:off x="5828799" y="-2102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D3DF8-8456-14BB-BFED-F43EFFE68479}"/>
              </a:ext>
            </a:extLst>
          </p:cNvPr>
          <p:cNvSpPr txBox="1"/>
          <p:nvPr/>
        </p:nvSpPr>
        <p:spPr>
          <a:xfrm>
            <a:off x="8770790" y="-47448"/>
            <a:ext cx="34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D9FBD-703A-EC5C-0C4B-4204EAB691A5}"/>
              </a:ext>
            </a:extLst>
          </p:cNvPr>
          <p:cNvSpPr txBox="1"/>
          <p:nvPr/>
        </p:nvSpPr>
        <p:spPr>
          <a:xfrm>
            <a:off x="11803119" y="-3501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90D0F-5B8E-5544-475D-FC70B470278D}"/>
              </a:ext>
            </a:extLst>
          </p:cNvPr>
          <p:cNvSpPr txBox="1"/>
          <p:nvPr/>
        </p:nvSpPr>
        <p:spPr>
          <a:xfrm>
            <a:off x="2670151" y="-2367"/>
            <a:ext cx="322897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ED004-ABE5-9C8B-E80D-264A3A06E5CC}"/>
              </a:ext>
            </a:extLst>
          </p:cNvPr>
          <p:cNvSpPr txBox="1"/>
          <p:nvPr/>
        </p:nvSpPr>
        <p:spPr>
          <a:xfrm>
            <a:off x="2564054" y="6540432"/>
            <a:ext cx="3840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non-complicated inpatient SABRS  w/ beta-lactam allergy </a:t>
            </a:r>
          </a:p>
          <a:p>
            <a:pPr algn="ctr"/>
            <a:r>
              <a:rPr lang="en-US" sz="900" dirty="0"/>
              <a:t>and  no clinical improvement  post initial treatment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10232-6AB3-DCD2-84CB-B9B4CDEB3BC9}"/>
              </a:ext>
            </a:extLst>
          </p:cNvPr>
          <p:cNvSpPr txBox="1"/>
          <p:nvPr/>
        </p:nvSpPr>
        <p:spPr>
          <a:xfrm>
            <a:off x="5776062" y="6311638"/>
            <a:ext cx="384093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non-complicated inpatient SABRS  w/o beta-lactam </a:t>
            </a:r>
          </a:p>
          <a:p>
            <a:pPr algn="ctr"/>
            <a:r>
              <a:rPr lang="en-US" sz="900" dirty="0"/>
              <a:t>allergy and w/ clinical improvement  post initial treatment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4A3192-2109-4176-D1AD-D13AB217C54A}"/>
              </a:ext>
            </a:extLst>
          </p:cNvPr>
          <p:cNvSpPr txBox="1"/>
          <p:nvPr/>
        </p:nvSpPr>
        <p:spPr>
          <a:xfrm>
            <a:off x="8944704" y="6465567"/>
            <a:ext cx="347946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non-complicated inpatient SABRS w/o beta-lactam</a:t>
            </a:r>
          </a:p>
          <a:p>
            <a:pPr algn="ctr"/>
            <a:r>
              <a:rPr lang="en-US" sz="900" dirty="0"/>
              <a:t> allergy and no clinical improvement post initial treatment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CC3E4-8192-85A3-FB89-E5645DE16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4" y="3717331"/>
            <a:ext cx="2994260" cy="256420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765B8-F8A3-259F-631F-1EE6B90E58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334" y="3975816"/>
            <a:ext cx="3011088" cy="25948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1445A5-C4DA-146F-1820-1A93EABFBA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3690" y="3717331"/>
            <a:ext cx="3011087" cy="25739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9B18030-1510-56F5-94A2-76B80DBE5B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1045" y="3913785"/>
            <a:ext cx="2946789" cy="251826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9664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D66CB8-18E2-A9F3-F5DD-986D1D24D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" y="22860"/>
            <a:ext cx="3013749" cy="315468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21A545-5433-E4A3-0A4D-350811834434}"/>
              </a:ext>
            </a:extLst>
          </p:cNvPr>
          <p:cNvSpPr txBox="1"/>
          <p:nvPr/>
        </p:nvSpPr>
        <p:spPr>
          <a:xfrm>
            <a:off x="2708910" y="-3429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A26B9-3EA8-FBDD-3B42-03E145707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" y="3211830"/>
            <a:ext cx="2998956" cy="207784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66E93A-D128-D846-CB1C-7ABC2E4DD9EE}"/>
              </a:ext>
            </a:extLst>
          </p:cNvPr>
          <p:cNvSpPr txBox="1"/>
          <p:nvPr/>
        </p:nvSpPr>
        <p:spPr>
          <a:xfrm>
            <a:off x="261004" y="5301108"/>
            <a:ext cx="2537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non-complicated ABRS </a:t>
            </a:r>
          </a:p>
          <a:p>
            <a:pPr algn="ctr"/>
            <a:r>
              <a:rPr lang="en-US" sz="1200" dirty="0"/>
              <a:t>watchful-waiting with improvement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657FD-2E9C-6181-9B76-948C73869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185" y="22860"/>
            <a:ext cx="2998955" cy="329349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4EF83-3813-D2CD-617F-26999DD04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3412" y="3350645"/>
            <a:ext cx="2973928" cy="231305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EDC074-72B8-3ABF-714E-D78F22620AA8}"/>
              </a:ext>
            </a:extLst>
          </p:cNvPr>
          <p:cNvSpPr txBox="1"/>
          <p:nvPr/>
        </p:nvSpPr>
        <p:spPr>
          <a:xfrm>
            <a:off x="5770453" y="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984BF-7B41-08AC-6036-D2E192A2E2AE}"/>
              </a:ext>
            </a:extLst>
          </p:cNvPr>
          <p:cNvSpPr txBox="1"/>
          <p:nvPr/>
        </p:nvSpPr>
        <p:spPr>
          <a:xfrm>
            <a:off x="3305533" y="5686560"/>
            <a:ext cx="2537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non-complicated SABRS </a:t>
            </a:r>
          </a:p>
          <a:p>
            <a:pPr algn="ctr"/>
            <a:r>
              <a:rPr lang="en-US" sz="1200" dirty="0"/>
              <a:t>watchful-waiting with improvement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3AB80D-235C-5402-FEA6-7AB191B72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430" y="24515"/>
            <a:ext cx="2998955" cy="358698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8B6874-2B7E-4E6B-D263-87C471A79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7506" y="3651683"/>
            <a:ext cx="2987449" cy="243939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2A5D13-E853-F293-67C2-51FBABF1BF4B}"/>
              </a:ext>
            </a:extLst>
          </p:cNvPr>
          <p:cNvSpPr txBox="1"/>
          <p:nvPr/>
        </p:nvSpPr>
        <p:spPr>
          <a:xfrm>
            <a:off x="8695722" y="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725A78-31C1-6439-3DDC-53DFF788603B}"/>
              </a:ext>
            </a:extLst>
          </p:cNvPr>
          <p:cNvSpPr txBox="1"/>
          <p:nvPr/>
        </p:nvSpPr>
        <p:spPr>
          <a:xfrm>
            <a:off x="5575312" y="6222442"/>
            <a:ext cx="3667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outpatient non-complicated ABRS watchful waiting </a:t>
            </a:r>
          </a:p>
          <a:p>
            <a:pPr algn="ctr"/>
            <a:r>
              <a:rPr lang="en-US" sz="1200" dirty="0"/>
              <a:t>w/o improvement w/beta-lactam allergy</a:t>
            </a:r>
          </a:p>
          <a:p>
            <a:pPr algn="ctr"/>
            <a:r>
              <a:rPr lang="en-US" sz="1200" dirty="0"/>
              <a:t>w/ improvement post initial treatment</a:t>
            </a:r>
          </a:p>
          <a:p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B3322F-E8D3-66BF-FDC7-2744CEF8C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6475" y="7279"/>
            <a:ext cx="2996588" cy="37846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FCBCB7-CF70-9016-30BA-7E3FA18907C6}"/>
              </a:ext>
            </a:extLst>
          </p:cNvPr>
          <p:cNvSpPr txBox="1"/>
          <p:nvPr/>
        </p:nvSpPr>
        <p:spPr>
          <a:xfrm>
            <a:off x="11707853" y="35560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A02213-51EB-19D1-0BDB-7076B39310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2654" y="3805858"/>
            <a:ext cx="2824230" cy="253365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E63FB1-084E-49F6-A776-CBD322B2AD5D}"/>
              </a:ext>
            </a:extLst>
          </p:cNvPr>
          <p:cNvSpPr txBox="1"/>
          <p:nvPr/>
        </p:nvSpPr>
        <p:spPr>
          <a:xfrm>
            <a:off x="8695722" y="6264702"/>
            <a:ext cx="3667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outpatient non-complicated  SABRS </a:t>
            </a:r>
          </a:p>
          <a:p>
            <a:pPr algn="ctr"/>
            <a:r>
              <a:rPr lang="en-US" sz="1200" dirty="0"/>
              <a:t>watchful waiting  w/o improvement w/beta-lactam allergy w/ improvement post initial treatment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5195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1436</Words>
  <Application>Microsoft Macintosh PowerPoint</Application>
  <PresentationFormat>Widescreen</PresentationFormat>
  <Paragraphs>243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EXPERT SYSTEM OUTPUT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Angeligazola, Antonia</dc:creator>
  <cp:lastModifiedBy>Angeligazola, Antonia</cp:lastModifiedBy>
  <cp:revision>99</cp:revision>
  <dcterms:created xsi:type="dcterms:W3CDTF">2024-12-03T03:12:53Z</dcterms:created>
  <dcterms:modified xsi:type="dcterms:W3CDTF">2024-12-06T22:13:43Z</dcterms:modified>
</cp:coreProperties>
</file>